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147481775" r:id="rId3"/>
    <p:sldId id="2147481777" r:id="rId4"/>
    <p:sldId id="2147481776" r:id="rId5"/>
    <p:sldId id="2147481781" r:id="rId6"/>
    <p:sldId id="2147481782" r:id="rId7"/>
    <p:sldId id="2147481779" r:id="rId8"/>
    <p:sldId id="2147481785" r:id="rId9"/>
    <p:sldId id="2147481787" r:id="rId10"/>
    <p:sldId id="2147481788" r:id="rId11"/>
    <p:sldId id="2147481784" r:id="rId12"/>
    <p:sldId id="2147481790" r:id="rId13"/>
    <p:sldId id="2147481789" r:id="rId14"/>
    <p:sldId id="2147481791" r:id="rId15"/>
    <p:sldId id="2147481792" r:id="rId16"/>
    <p:sldId id="2147481793" r:id="rId17"/>
    <p:sldId id="2147481795" r:id="rId18"/>
    <p:sldId id="2147481794" r:id="rId19"/>
    <p:sldId id="2147481796" r:id="rId20"/>
    <p:sldId id="2147481797" r:id="rId21"/>
    <p:sldId id="2147481798" r:id="rId22"/>
    <p:sldId id="21474817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5"/>
    <p:restoredTop sz="94630"/>
  </p:normalViewPr>
  <p:slideViewPr>
    <p:cSldViewPr snapToGrid="0">
      <p:cViewPr varScale="1">
        <p:scale>
          <a:sx n="99" d="100"/>
          <a:sy n="99" d="100"/>
        </p:scale>
        <p:origin x="17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C5539-EFE0-AF23-C1C9-911130BD2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B5715-E0F4-68EF-ACC2-D53240B7F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3CF2E-22B5-D86C-10E9-C65640B7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D8459-3A88-8B46-12D6-D49DB474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2D906-F575-EAD5-0AB1-844AA60E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7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547E-BD78-655A-F58F-DCB73A53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08311-53DC-FC8A-3439-7F9159D48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BBB46-484A-24E9-F855-A368F286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3A065-748B-FCA7-2515-34744776B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D15A2-96F4-7292-8676-09746875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F0621-FF5E-7C95-8AA5-FD24D9433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58367-5D1B-9075-3D8D-FBEBD763C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83CF-DC43-9FBF-7767-2C8B1121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4C218-A645-1305-C7B1-C45AA3AD6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0790E-7999-29AE-B624-E7AB9296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98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4E712-624D-99D0-F664-8B22004E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629D-97AA-F444-24AF-B56D54D1E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4D3BE-F51D-EA4B-1021-25198692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7ED5A-95DA-FE52-5E45-24B18EF0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A0FDA-A702-4582-6965-E960CAEA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3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168A6-3B5C-471B-7B5D-FD1E9176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F7353-8834-1172-CAFF-F8EF717EB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2A42-B93A-232B-77C3-BEC232B3B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5E858-61A4-7864-6559-2CC12AC2C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C53E1-733D-E9A8-377B-255CF1A9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9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A312-BC92-22A5-110D-58E9F2CA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EE142-E10E-2596-F26B-7F62F07C5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47C23-80AF-E37B-0EDF-E98FC1A7A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3244A-3585-A41D-B4A5-7782DA7C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1CDC4-AB35-8B4A-6C3F-AF4DD2CF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C8395-5F3F-BD2D-E8D9-D113DE70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6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EB1B-6FCC-0FD1-BE4D-2A7AA9E4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37A11-C884-9B87-7943-542CCA62E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93F50-00A7-2D44-5902-7FF642D86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41B7E-0D3E-3D03-4E11-E54FCE3D5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B6A9F-FEDF-E08E-88BF-6AD32CC5C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D0916D-8FC3-975F-0FFC-5ED1460BF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BD4FDB-AF06-D168-59A8-A636F39A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01EAD-272B-7895-B9D7-E0975B14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7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DB70-69FC-B383-7E00-33774C0E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B43A5-512A-5BB6-1CB3-E2EECDD7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0CE30-1F73-BB4B-39C4-FBD630D6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B633B-F494-A2EB-95FB-E178FCE6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0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0FDB57-7F11-7BB1-E21B-02A9C3CD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393B9-53B3-24F6-6855-685FFF87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C7C07-F59E-0EED-DBB5-919B5462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4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AC4D-1CEE-E6D6-FE0F-BCD75B6A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B20-C5A5-DEA6-96A6-6969AA3D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FF3D7-6B63-36B6-4273-523F7BEE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26C2E-560B-0A41-5696-4CE7D7D0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F6F2B-CF96-C4EB-4C4C-62BBB97E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A8A68-ED4F-C0D5-3DAA-CE3DF56C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8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668A-6855-3FB1-DB16-1F70A564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477E5-8C89-7DDC-58B6-06FDC72CC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13B6C-543D-A9E1-25F3-AA54EA47D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3AC88-3388-BF0E-93E8-07975B2C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77F1D-FB94-E5B8-B85C-6C335C34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6C402-9836-E605-E6A2-13F1BDB2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9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9B8EC-7D46-4CC9-F97C-45D0F9CB2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078A-2E83-35D5-E561-F9CD0F399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F1B9A-06A4-1E19-E216-489081706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DF9A82-4333-1642-B32B-9B78EA1AB867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C44E3-BBFA-73B2-CE3B-A8E1E2903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444CA-A501-13CD-FB62-CB2D7E235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83F1CE-4905-7143-8CE2-733BF770D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5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evogelpohl@presidio.com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11FF-BCF8-9192-48D8-B3AC2CB7E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0651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/>
              <a:t>The </a:t>
            </a:r>
            <a:r>
              <a:rPr lang="en-US" sz="8000" i="1" dirty="0"/>
              <a:t>Agentic</a:t>
            </a:r>
            <a:r>
              <a:rPr lang="en-US" sz="8000" dirty="0"/>
              <a:t> 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7AC07-70E0-3A5C-E1D4-6B160B908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3549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/>
              <a:t>oh my… here we go…</a:t>
            </a:r>
          </a:p>
        </p:txBody>
      </p:sp>
    </p:spTree>
    <p:extLst>
      <p:ext uri="{BB962C8B-B14F-4D97-AF65-F5344CB8AC3E}">
        <p14:creationId xmlns:p14="http://schemas.microsoft.com/office/powerpoint/2010/main" val="3595981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367422-7020-3D38-8F7E-84ED12E40DA7}"/>
              </a:ext>
            </a:extLst>
          </p:cNvPr>
          <p:cNvSpPr txBox="1"/>
          <p:nvPr/>
        </p:nvSpPr>
        <p:spPr>
          <a:xfrm>
            <a:off x="2271940" y="2028616"/>
            <a:ext cx="764811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/>
              <a:t>quick review</a:t>
            </a:r>
            <a:br>
              <a:rPr lang="en-US" sz="8800" dirty="0"/>
            </a:br>
            <a:r>
              <a:rPr lang="en-US" sz="8800" dirty="0"/>
              <a:t> 3 </a:t>
            </a:r>
            <a:r>
              <a:rPr lang="en-US" sz="8800" b="1" dirty="0"/>
              <a:t>AGENT</a:t>
            </a:r>
            <a:r>
              <a:rPr lang="en-US" sz="8800" dirty="0"/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2132939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449D0-1B36-5C21-C591-B9426456D579}"/>
              </a:ext>
            </a:extLst>
          </p:cNvPr>
          <p:cNvSpPr/>
          <p:nvPr/>
        </p:nvSpPr>
        <p:spPr>
          <a:xfrm>
            <a:off x="454586" y="572066"/>
            <a:ext cx="3971110" cy="1797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1) process automation,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 RPA + assistants</a:t>
            </a:r>
            <a:endParaRPr lang="en-US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36E5A0-68A3-3AAC-DBE2-0DA5DA3AFDC3}"/>
              </a:ext>
            </a:extLst>
          </p:cNvPr>
          <p:cNvSpPr txBox="1"/>
          <p:nvPr/>
        </p:nvSpPr>
        <p:spPr>
          <a:xfrm>
            <a:off x="454585" y="2564176"/>
            <a:ext cx="406097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-step-wise business processes </a:t>
            </a:r>
            <a:r>
              <a:rPr lang="en-US" sz="2200" b="1" dirty="0"/>
              <a:t>enhanced </a:t>
            </a:r>
            <a:r>
              <a:rPr lang="en-US" sz="2200" dirty="0"/>
              <a:t>with AI </a:t>
            </a:r>
            <a:r>
              <a:rPr lang="en-US" sz="2200" b="1" dirty="0"/>
              <a:t>ASSISTANTS.</a:t>
            </a:r>
          </a:p>
          <a:p>
            <a:endParaRPr lang="en-US" sz="2200" dirty="0"/>
          </a:p>
          <a:p>
            <a:r>
              <a:rPr lang="en-US" sz="2200" b="1" dirty="0"/>
              <a:t>-likely the most powerful form of AI that ‘does work for you’, today.</a:t>
            </a:r>
          </a:p>
          <a:p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661569-F994-95D4-E457-7C855B5F21E0}"/>
              </a:ext>
            </a:extLst>
          </p:cNvPr>
          <p:cNvSpPr txBox="1"/>
          <p:nvPr/>
        </p:nvSpPr>
        <p:spPr>
          <a:xfrm>
            <a:off x="6370254" y="6186312"/>
            <a:ext cx="560159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btw, the only ai step in the entire process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7505A8-B58F-CC0D-D6E3-D733E137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130" y="478528"/>
            <a:ext cx="7164715" cy="5285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Left Arrow 20">
            <a:extLst>
              <a:ext uri="{FF2B5EF4-FFF2-40B4-BE49-F238E27FC236}">
                <a16:creationId xmlns:a16="http://schemas.microsoft.com/office/drawing/2014/main" id="{18522102-86ED-AF36-C256-24AFAF6E7585}"/>
              </a:ext>
            </a:extLst>
          </p:cNvPr>
          <p:cNvSpPr/>
          <p:nvPr/>
        </p:nvSpPr>
        <p:spPr>
          <a:xfrm rot="7883736">
            <a:off x="6172733" y="5630876"/>
            <a:ext cx="1406991" cy="153283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25" name="Graphic 24" descr="Crying face with solid fill with solid fill">
            <a:extLst>
              <a:ext uri="{FF2B5EF4-FFF2-40B4-BE49-F238E27FC236}">
                <a16:creationId xmlns:a16="http://schemas.microsoft.com/office/drawing/2014/main" id="{347A47FE-2FD1-74EE-01B3-3D4184BB3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4747" y="5302182"/>
            <a:ext cx="461665" cy="4616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5F7F04-50C4-55CB-F671-71DA1003C062}"/>
              </a:ext>
            </a:extLst>
          </p:cNvPr>
          <p:cNvSpPr txBox="1"/>
          <p:nvPr/>
        </p:nvSpPr>
        <p:spPr>
          <a:xfrm>
            <a:off x="454585" y="6229489"/>
            <a:ext cx="4646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cool tools</a:t>
            </a:r>
            <a:r>
              <a:rPr lang="en-US" sz="1200" dirty="0"/>
              <a:t>: N8N, </a:t>
            </a:r>
            <a:r>
              <a:rPr lang="en-US" sz="1200" dirty="0" err="1"/>
              <a:t>Make.com</a:t>
            </a:r>
            <a:r>
              <a:rPr lang="en-US" sz="1200" dirty="0"/>
              <a:t>, Copilot Agent Studio, Zapier, (a bunch!)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5D106-CE02-407B-7A75-9F49D5681734}"/>
              </a:ext>
            </a:extLst>
          </p:cNvPr>
          <p:cNvSpPr txBox="1"/>
          <p:nvPr/>
        </p:nvSpPr>
        <p:spPr>
          <a:xfrm>
            <a:off x="414470" y="4794350"/>
            <a:ext cx="39711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-I don’t like the term ‘</a:t>
            </a:r>
            <a:r>
              <a:rPr lang="en-US" sz="2000" b="1" dirty="0"/>
              <a:t>AGENT</a:t>
            </a:r>
            <a:r>
              <a:rPr lang="en-US" sz="2000" dirty="0"/>
              <a:t>’ in this context (but I lost to the marketing machines….)</a:t>
            </a:r>
          </a:p>
        </p:txBody>
      </p:sp>
    </p:spTree>
    <p:extLst>
      <p:ext uri="{BB962C8B-B14F-4D97-AF65-F5344CB8AC3E}">
        <p14:creationId xmlns:p14="http://schemas.microsoft.com/office/powerpoint/2010/main" val="6841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1" grpId="0" animBg="1"/>
      <p:bldP spid="26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6EE7A-CD32-F00C-2CEF-CE94DE57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5A75BE-6F45-2ED5-AA64-DD4DAC6390DD}"/>
              </a:ext>
            </a:extLst>
          </p:cNvPr>
          <p:cNvSpPr/>
          <p:nvPr/>
        </p:nvSpPr>
        <p:spPr>
          <a:xfrm>
            <a:off x="256029" y="179598"/>
            <a:ext cx="11649023" cy="4221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2) computer operator agents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EDCE3-3AD4-ED4F-9FD9-7CA081CB6C7C}"/>
              </a:ext>
            </a:extLst>
          </p:cNvPr>
          <p:cNvSpPr txBox="1"/>
          <p:nvPr/>
        </p:nvSpPr>
        <p:spPr>
          <a:xfrm>
            <a:off x="256029" y="711292"/>
            <a:ext cx="19641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Prompt:</a:t>
            </a:r>
          </a:p>
          <a:p>
            <a:endParaRPr lang="en-US" sz="2400" dirty="0"/>
          </a:p>
          <a:p>
            <a:r>
              <a:rPr lang="en-US" sz="2400" dirty="0"/>
              <a:t>“I want you to scroll thru my social feed and block all accounts who post pics of cats."</a:t>
            </a:r>
          </a:p>
        </p:txBody>
      </p:sp>
      <p:sp>
        <p:nvSpPr>
          <p:cNvPr id="4" name="Bent-Up Arrow 3">
            <a:extLst>
              <a:ext uri="{FF2B5EF4-FFF2-40B4-BE49-F238E27FC236}">
                <a16:creationId xmlns:a16="http://schemas.microsoft.com/office/drawing/2014/main" id="{E1FC7B00-D5B2-0CE7-A5D5-E56FCFDCC835}"/>
              </a:ext>
            </a:extLst>
          </p:cNvPr>
          <p:cNvSpPr/>
          <p:nvPr/>
        </p:nvSpPr>
        <p:spPr>
          <a:xfrm rot="5400000">
            <a:off x="271269" y="5610724"/>
            <a:ext cx="600891" cy="56431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72203-B6BA-A29F-9608-34E9B16378BD}"/>
              </a:ext>
            </a:extLst>
          </p:cNvPr>
          <p:cNvSpPr txBox="1"/>
          <p:nvPr/>
        </p:nvSpPr>
        <p:spPr>
          <a:xfrm>
            <a:off x="943071" y="5816037"/>
            <a:ext cx="87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BC29C-8D5D-F682-2174-491C739E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142" y="711292"/>
            <a:ext cx="9682302" cy="596711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8995-0052-A20D-570B-EC2A9D874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E5FE25-3EBB-186F-A335-A4805A5AEE64}"/>
              </a:ext>
            </a:extLst>
          </p:cNvPr>
          <p:cNvSpPr/>
          <p:nvPr/>
        </p:nvSpPr>
        <p:spPr>
          <a:xfrm>
            <a:off x="256029" y="179598"/>
            <a:ext cx="11649023" cy="4221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3) fully “agentic”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CA1D0-EC57-F54F-2559-70223455B52D}"/>
              </a:ext>
            </a:extLst>
          </p:cNvPr>
          <p:cNvSpPr txBox="1"/>
          <p:nvPr/>
        </p:nvSpPr>
        <p:spPr>
          <a:xfrm>
            <a:off x="366472" y="985083"/>
            <a:ext cx="356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PROMPT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51DAA-B3F7-F764-BD64-7BC9580EE7CD}"/>
              </a:ext>
            </a:extLst>
          </p:cNvPr>
          <p:cNvSpPr txBox="1"/>
          <p:nvPr/>
        </p:nvSpPr>
        <p:spPr>
          <a:xfrm>
            <a:off x="340308" y="6303625"/>
            <a:ext cx="14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ANSWER</a:t>
            </a:r>
            <a:endParaRPr lang="en-US" b="1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68DE33A-446A-12FA-4EFC-0F32CCC489DD}"/>
              </a:ext>
            </a:extLst>
          </p:cNvPr>
          <p:cNvSpPr/>
          <p:nvPr/>
        </p:nvSpPr>
        <p:spPr>
          <a:xfrm>
            <a:off x="2650805" y="1124313"/>
            <a:ext cx="1133856" cy="256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83B3A-A8AE-D121-02A4-DA8E000178A9}"/>
              </a:ext>
            </a:extLst>
          </p:cNvPr>
          <p:cNvSpPr txBox="1"/>
          <p:nvPr/>
        </p:nvSpPr>
        <p:spPr>
          <a:xfrm>
            <a:off x="340308" y="1985034"/>
            <a:ext cx="356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AGENT</a:t>
            </a:r>
            <a:endParaRPr lang="en-US" sz="24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C6B40FB-1050-CC02-8E35-ED7BD02C7A97}"/>
              </a:ext>
            </a:extLst>
          </p:cNvPr>
          <p:cNvSpPr/>
          <p:nvPr/>
        </p:nvSpPr>
        <p:spPr>
          <a:xfrm>
            <a:off x="2650805" y="2078275"/>
            <a:ext cx="1133856" cy="256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43E475-267A-D7F4-A4B7-6DE68C334793}"/>
              </a:ext>
            </a:extLst>
          </p:cNvPr>
          <p:cNvSpPr txBox="1"/>
          <p:nvPr/>
        </p:nvSpPr>
        <p:spPr>
          <a:xfrm>
            <a:off x="340308" y="2381629"/>
            <a:ext cx="4496593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-an agent </a:t>
            </a:r>
            <a:r>
              <a:rPr lang="en-US" sz="2400" b="1" dirty="0"/>
              <a:t>plans</a:t>
            </a:r>
            <a:r>
              <a:rPr lang="en-US" sz="2400" dirty="0"/>
              <a:t> an approach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-</a:t>
            </a:r>
            <a:r>
              <a:rPr lang="en-US" sz="2400" b="1" dirty="0"/>
              <a:t>creates</a:t>
            </a:r>
            <a:r>
              <a:rPr lang="en-US" sz="2400" dirty="0"/>
              <a:t> a managers &amp; workers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-</a:t>
            </a:r>
            <a:r>
              <a:rPr lang="en-US" sz="2400" b="1" dirty="0"/>
              <a:t>writes</a:t>
            </a:r>
            <a:r>
              <a:rPr lang="en-US" sz="2400" dirty="0"/>
              <a:t> code &amp; has it executed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-</a:t>
            </a:r>
            <a:r>
              <a:rPr lang="en-US" sz="2400" b="1" dirty="0"/>
              <a:t>deals</a:t>
            </a:r>
            <a:r>
              <a:rPr lang="en-US" sz="2400" dirty="0"/>
              <a:t> with errors, retries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*** </a:t>
            </a:r>
            <a:r>
              <a:rPr lang="en-US" sz="2400" b="1" dirty="0"/>
              <a:t>the agent has </a:t>
            </a:r>
            <a:r>
              <a:rPr lang="en-US" sz="2400" b="1" u="sng" dirty="0"/>
              <a:t>agency</a:t>
            </a:r>
            <a:r>
              <a:rPr lang="en-US" sz="2400" b="1" dirty="0"/>
              <a:t>! </a:t>
            </a:r>
            <a:r>
              <a:rPr lang="en-US" sz="2400" dirty="0"/>
              <a:t>***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765CAB-7A50-C2A2-1467-60E7474A63DD}"/>
              </a:ext>
            </a:extLst>
          </p:cNvPr>
          <p:cNvGrpSpPr/>
          <p:nvPr/>
        </p:nvGrpSpPr>
        <p:grpSpPr>
          <a:xfrm>
            <a:off x="4880248" y="1897068"/>
            <a:ext cx="6815762" cy="4960932"/>
            <a:chOff x="4848933" y="1897068"/>
            <a:chExt cx="6815762" cy="49609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A0DD3D-0BDE-455A-2EE7-583ACBFC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8933" y="1897068"/>
              <a:ext cx="6815762" cy="49609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0B00A5-18BA-B362-9576-F34A357F0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0610" r="84604" b="33225"/>
            <a:stretch/>
          </p:blipFill>
          <p:spPr>
            <a:xfrm>
              <a:off x="4848933" y="3686230"/>
              <a:ext cx="1049383" cy="801915"/>
            </a:xfrm>
            <a:prstGeom prst="rect">
              <a:avLst/>
            </a:prstGeom>
          </p:spPr>
        </p:pic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484EA4E-E04F-EA38-AF65-8AD4B2CE37E0}"/>
              </a:ext>
            </a:extLst>
          </p:cNvPr>
          <p:cNvSpPr/>
          <p:nvPr/>
        </p:nvSpPr>
        <p:spPr>
          <a:xfrm>
            <a:off x="2332720" y="6406442"/>
            <a:ext cx="1133856" cy="256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5F919263-76FA-71D9-2049-1BEEE474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01" y="661316"/>
            <a:ext cx="6988627" cy="118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4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 animBg="1"/>
      <p:bldP spid="11" grpId="0"/>
      <p:bldP spid="12" grpId="0" animBg="1"/>
      <p:bldP spid="13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01A5-C545-2CE2-C7EF-78B0F98E6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5FF6EF-0764-8767-721B-E5FB41A902EA}"/>
              </a:ext>
            </a:extLst>
          </p:cNvPr>
          <p:cNvSpPr txBox="1"/>
          <p:nvPr/>
        </p:nvSpPr>
        <p:spPr>
          <a:xfrm>
            <a:off x="3321875" y="1720840"/>
            <a:ext cx="55482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uses,</a:t>
            </a:r>
          </a:p>
          <a:p>
            <a:pPr algn="ctr"/>
            <a:r>
              <a:rPr lang="en-US" sz="7200" i="1" dirty="0"/>
              <a:t>by</a:t>
            </a:r>
            <a:r>
              <a:rPr lang="en-US" sz="7200" dirty="0"/>
              <a:t> agent-type</a:t>
            </a:r>
          </a:p>
          <a:p>
            <a:pPr algn="ctr"/>
            <a:r>
              <a:rPr lang="en-US" sz="7200" i="1" dirty="0"/>
              <a:t>by</a:t>
            </a:r>
            <a:r>
              <a:rPr lang="en-US" sz="7200" dirty="0"/>
              <a:t> when</a:t>
            </a:r>
          </a:p>
        </p:txBody>
      </p:sp>
    </p:spTree>
    <p:extLst>
      <p:ext uri="{BB962C8B-B14F-4D97-AF65-F5344CB8AC3E}">
        <p14:creationId xmlns:p14="http://schemas.microsoft.com/office/powerpoint/2010/main" val="139050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2D846C-5C4D-0440-3A74-093E874FD294}"/>
              </a:ext>
            </a:extLst>
          </p:cNvPr>
          <p:cNvSpPr txBox="1"/>
          <p:nvPr/>
        </p:nvSpPr>
        <p:spPr>
          <a:xfrm>
            <a:off x="475489" y="130629"/>
            <a:ext cx="6913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 type ∗ uses ∗ maturity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ADEA2-6551-86AA-D538-B80F243EAC80}"/>
              </a:ext>
            </a:extLst>
          </p:cNvPr>
          <p:cNvSpPr txBox="1"/>
          <p:nvPr/>
        </p:nvSpPr>
        <p:spPr>
          <a:xfrm>
            <a:off x="124181" y="1582314"/>
            <a:ext cx="67589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NOW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process automation ‘agents’</a:t>
            </a:r>
            <a:b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sz="2400" dirty="0"/>
              <a:t>most complete, production-ready approach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process automation == a renaissance w/ </a:t>
            </a:r>
            <a:r>
              <a:rPr lang="en-US" sz="2400" dirty="0" err="1"/>
              <a:t>genai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easy to skill-up | partner ecosystem..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216F2A-6429-AA88-9A9C-3A2D94F97E63}"/>
              </a:ext>
            </a:extLst>
          </p:cNvPr>
          <p:cNvGrpSpPr/>
          <p:nvPr/>
        </p:nvGrpSpPr>
        <p:grpSpPr>
          <a:xfrm>
            <a:off x="6911183" y="1471416"/>
            <a:ext cx="5076340" cy="2015027"/>
            <a:chOff x="6911183" y="1471416"/>
            <a:chExt cx="5076340" cy="201502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7D1AD7-31B0-19D4-63E2-381742F669FB}"/>
                </a:ext>
              </a:extLst>
            </p:cNvPr>
            <p:cNvCxnSpPr>
              <a:cxnSpLocks/>
            </p:cNvCxnSpPr>
            <p:nvPr/>
          </p:nvCxnSpPr>
          <p:spPr>
            <a:xfrm>
              <a:off x="6937092" y="1471416"/>
              <a:ext cx="0" cy="19575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7E11AB-0DDC-4CB9-2965-71505A2DB115}"/>
                </a:ext>
              </a:extLst>
            </p:cNvPr>
            <p:cNvSpPr txBox="1"/>
            <p:nvPr/>
          </p:nvSpPr>
          <p:spPr>
            <a:xfrm rot="19836399">
              <a:off x="6911183" y="2100086"/>
              <a:ext cx="1727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every industry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689016-9E7E-8EAB-A3A8-77C82EB7AE61}"/>
                </a:ext>
              </a:extLst>
            </p:cNvPr>
            <p:cNvSpPr txBox="1"/>
            <p:nvPr/>
          </p:nvSpPr>
          <p:spPr>
            <a:xfrm rot="882588">
              <a:off x="8344467" y="2185798"/>
              <a:ext cx="1533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read images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B2756F-9EEB-0711-26A3-A9617836ACE0}"/>
                </a:ext>
              </a:extLst>
            </p:cNvPr>
            <p:cNvSpPr txBox="1"/>
            <p:nvPr/>
          </p:nvSpPr>
          <p:spPr>
            <a:xfrm>
              <a:off x="7464600" y="2625273"/>
              <a:ext cx="1094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invoices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1D9042-ADE9-4488-4DD1-0364CB2C844B}"/>
                </a:ext>
              </a:extLst>
            </p:cNvPr>
            <p:cNvSpPr txBox="1"/>
            <p:nvPr/>
          </p:nvSpPr>
          <p:spPr>
            <a:xfrm>
              <a:off x="8673780" y="2658584"/>
              <a:ext cx="12420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contracts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E05B54-F7F9-E22D-BF01-44325826CB8A}"/>
                </a:ext>
              </a:extLst>
            </p:cNvPr>
            <p:cNvSpPr txBox="1"/>
            <p:nvPr/>
          </p:nvSpPr>
          <p:spPr>
            <a:xfrm>
              <a:off x="9724596" y="1943328"/>
              <a:ext cx="2262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compliance review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DE9ABE-33B5-9CF5-0A81-4F1867E7D4EC}"/>
                </a:ext>
              </a:extLst>
            </p:cNvPr>
            <p:cNvSpPr txBox="1"/>
            <p:nvPr/>
          </p:nvSpPr>
          <p:spPr>
            <a:xfrm>
              <a:off x="10372068" y="2454992"/>
              <a:ext cx="147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order </a:t>
              </a:r>
              <a:r>
                <a:rPr lang="en-US" sz="2000" dirty="0" err="1"/>
                <a:t>mgmt</a:t>
              </a:r>
              <a:endParaRPr 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C36F22-7BEA-CF2C-167B-B38345EAF6B5}"/>
                </a:ext>
              </a:extLst>
            </p:cNvPr>
            <p:cNvSpPr txBox="1"/>
            <p:nvPr/>
          </p:nvSpPr>
          <p:spPr>
            <a:xfrm>
              <a:off x="9928330" y="2970875"/>
              <a:ext cx="1942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customers </a:t>
              </a:r>
              <a:r>
                <a:rPr lang="en-US" sz="2000" dirty="0" err="1"/>
                <a:t>ux’s</a:t>
              </a:r>
              <a:endParaRPr lang="en-US" sz="2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79E062-1102-58A5-1FFB-9FD78DD33638}"/>
                </a:ext>
              </a:extLst>
            </p:cNvPr>
            <p:cNvSpPr txBox="1"/>
            <p:nvPr/>
          </p:nvSpPr>
          <p:spPr>
            <a:xfrm>
              <a:off x="7211856" y="3086333"/>
              <a:ext cx="2645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any step-wise process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8AB358-D074-CE1F-3C50-60D63EF167E2}"/>
                </a:ext>
              </a:extLst>
            </p:cNvPr>
            <p:cNvSpPr txBox="1"/>
            <p:nvPr/>
          </p:nvSpPr>
          <p:spPr>
            <a:xfrm>
              <a:off x="7142771" y="1471416"/>
              <a:ext cx="4629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**</a:t>
              </a:r>
              <a:r>
                <a:rPr lang="en-US" dirty="0">
                  <a:solidFill>
                    <a:schemeClr val="bg1"/>
                  </a:solidFill>
                  <a:highlight>
                    <a:srgbClr val="0000FF"/>
                  </a:highlight>
                </a:rPr>
                <a:t>enterprises</a:t>
              </a:r>
              <a:r>
                <a:rPr lang="en-US" dirty="0"/>
                <a:t> ripe for task-work automation!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F0688B-4494-E68A-4858-AE9BAE16C35D}"/>
              </a:ext>
            </a:extLst>
          </p:cNvPr>
          <p:cNvCxnSpPr>
            <a:cxnSpLocks/>
          </p:cNvCxnSpPr>
          <p:nvPr/>
        </p:nvCxnSpPr>
        <p:spPr>
          <a:xfrm>
            <a:off x="475489" y="3641924"/>
            <a:ext cx="112497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1D6844-D628-29CD-7611-4835B8353254}"/>
              </a:ext>
            </a:extLst>
          </p:cNvPr>
          <p:cNvSpPr txBox="1"/>
          <p:nvPr/>
        </p:nvSpPr>
        <p:spPr>
          <a:xfrm>
            <a:off x="124179" y="4398523"/>
            <a:ext cx="6758932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NEXT ~8 MOS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computer operator agents</a:t>
            </a:r>
            <a:b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endParaRPr lang="en-US" sz="105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openAI</a:t>
            </a:r>
            <a:r>
              <a:rPr lang="en-US" sz="2400" dirty="0"/>
              <a:t> showed operator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still no solution for id/pw authentication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slow &amp; expensive, </a:t>
            </a:r>
            <a:r>
              <a:rPr lang="en-US" sz="2400" dirty="0" err="1"/>
              <a:t>tho</a:t>
            </a:r>
            <a:r>
              <a:rPr lang="en-US" sz="2400" dirty="0"/>
              <a:t> </a:t>
            </a:r>
            <a:r>
              <a:rPr lang="en-US" sz="2400" dirty="0" err="1"/>
              <a:t>deepseek</a:t>
            </a:r>
            <a:r>
              <a:rPr lang="en-US" sz="2400" dirty="0"/>
              <a:t> just disrupted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firms </a:t>
            </a:r>
            <a:r>
              <a:rPr lang="en-US" sz="2400" i="1" dirty="0"/>
              <a:t>like</a:t>
            </a:r>
            <a:r>
              <a:rPr lang="en-US" sz="2400" dirty="0"/>
              <a:t> </a:t>
            </a:r>
            <a:r>
              <a:rPr lang="en-US" sz="2400" b="1" dirty="0"/>
              <a:t>human-eyes</a:t>
            </a:r>
            <a:r>
              <a:rPr lang="en-US" sz="2400" dirty="0"/>
              <a:t> vs. </a:t>
            </a:r>
            <a:r>
              <a:rPr lang="en-US" sz="2400" b="1" dirty="0"/>
              <a:t>agent-eyes</a:t>
            </a:r>
            <a:r>
              <a:rPr lang="en-US" sz="2400" dirty="0"/>
              <a:t>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99B86F-997B-ED5C-0A15-97EDCE49D526}"/>
              </a:ext>
            </a:extLst>
          </p:cNvPr>
          <p:cNvGrpSpPr/>
          <p:nvPr/>
        </p:nvGrpSpPr>
        <p:grpSpPr>
          <a:xfrm>
            <a:off x="6883112" y="4398523"/>
            <a:ext cx="5263813" cy="2040425"/>
            <a:chOff x="6883112" y="4398523"/>
            <a:chExt cx="5263813" cy="204042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7C6B85-7DEB-64AD-2D29-C72271270B46}"/>
                </a:ext>
              </a:extLst>
            </p:cNvPr>
            <p:cNvCxnSpPr>
              <a:cxnSpLocks/>
            </p:cNvCxnSpPr>
            <p:nvPr/>
          </p:nvCxnSpPr>
          <p:spPr>
            <a:xfrm>
              <a:off x="6883112" y="4398523"/>
              <a:ext cx="0" cy="20404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C4A58B-43DD-EFB9-423F-04D31197A591}"/>
                </a:ext>
              </a:extLst>
            </p:cNvPr>
            <p:cNvSpPr txBox="1"/>
            <p:nvPr/>
          </p:nvSpPr>
          <p:spPr>
            <a:xfrm rot="19836399">
              <a:off x="6981878" y="5054251"/>
              <a:ext cx="150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ordering food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38D6C9-FBB8-E133-CEFC-F401B0F8F5DB}"/>
                </a:ext>
              </a:extLst>
            </p:cNvPr>
            <p:cNvSpPr txBox="1"/>
            <p:nvPr/>
          </p:nvSpPr>
          <p:spPr>
            <a:xfrm rot="882588">
              <a:off x="8391378" y="5208052"/>
              <a:ext cx="152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expense </a:t>
              </a:r>
              <a:r>
                <a:rPr lang="en-US" dirty="0" err="1"/>
                <a:t>rpts</a:t>
              </a:r>
              <a:r>
                <a:rPr lang="en-US" dirty="0"/>
                <a:t>!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56E51B-A286-9F98-8A2D-11CA27C624FC}"/>
                </a:ext>
              </a:extLst>
            </p:cNvPr>
            <p:cNvSpPr txBox="1"/>
            <p:nvPr/>
          </p:nvSpPr>
          <p:spPr>
            <a:xfrm>
              <a:off x="7211856" y="5960670"/>
              <a:ext cx="1148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vacations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5BDDFF-BD2A-37EE-3D58-7542C9A40AD5}"/>
                </a:ext>
              </a:extLst>
            </p:cNvPr>
            <p:cNvSpPr txBox="1"/>
            <p:nvPr/>
          </p:nvSpPr>
          <p:spPr>
            <a:xfrm>
              <a:off x="8034522" y="5617575"/>
              <a:ext cx="1060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research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812B36-4359-3AE4-9FBF-4F194546A1B8}"/>
                </a:ext>
              </a:extLst>
            </p:cNvPr>
            <p:cNvSpPr txBox="1"/>
            <p:nvPr/>
          </p:nvSpPr>
          <p:spPr>
            <a:xfrm>
              <a:off x="9611487" y="4864339"/>
              <a:ext cx="2535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 automation tasks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D9E019-D263-CD05-A037-69CE77339745}"/>
                </a:ext>
              </a:extLst>
            </p:cNvPr>
            <p:cNvSpPr txBox="1"/>
            <p:nvPr/>
          </p:nvSpPr>
          <p:spPr>
            <a:xfrm>
              <a:off x="10161191" y="5460315"/>
              <a:ext cx="118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door dash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F20E10-309D-5AC5-C52E-039459620A11}"/>
                </a:ext>
              </a:extLst>
            </p:cNvPr>
            <p:cNvSpPr txBox="1"/>
            <p:nvPr/>
          </p:nvSpPr>
          <p:spPr>
            <a:xfrm>
              <a:off x="8945701" y="5988694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comparison shopping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25ED8B-D470-028E-CDC2-1F663A0F2DAE}"/>
                </a:ext>
              </a:extLst>
            </p:cNvPr>
            <p:cNvSpPr txBox="1"/>
            <p:nvPr/>
          </p:nvSpPr>
          <p:spPr>
            <a:xfrm>
              <a:off x="7163947" y="4398523"/>
              <a:ext cx="4072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**probably more </a:t>
              </a:r>
              <a:r>
                <a:rPr lang="en-US" sz="1600" dirty="0">
                  <a:solidFill>
                    <a:schemeClr val="bg1"/>
                  </a:solidFill>
                  <a:highlight>
                    <a:srgbClr val="FF00FF"/>
                  </a:highlight>
                </a:rPr>
                <a:t>personal </a:t>
              </a:r>
              <a:r>
                <a:rPr lang="en-US" sz="1600" dirty="0"/>
                <a:t>in the short term?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58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08EC8-679A-E0FD-C502-E82846145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909D96-D0C8-55ED-D408-58E8E0FD3C03}"/>
              </a:ext>
            </a:extLst>
          </p:cNvPr>
          <p:cNvSpPr txBox="1"/>
          <p:nvPr/>
        </p:nvSpPr>
        <p:spPr>
          <a:xfrm>
            <a:off x="475489" y="130629"/>
            <a:ext cx="77283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agents ∗ uses ∗ maturity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36B42-E0F3-26D3-7B3C-AA404DBDF173}"/>
              </a:ext>
            </a:extLst>
          </p:cNvPr>
          <p:cNvSpPr txBox="1"/>
          <p:nvPr/>
        </p:nvSpPr>
        <p:spPr>
          <a:xfrm>
            <a:off x="475489" y="1451951"/>
            <a:ext cx="6196244" cy="42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~Q3 2026 +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full agentic agents</a:t>
            </a:r>
            <a:endParaRPr lang="en-US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agents can | plan | create &amp; use tools (code)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truly disruptive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require new class of models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trusted for production scenarios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the ‘frameworks’ to manage, very early days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/>
              <a:t>not clear what tech-firm dominates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i="1" dirty="0">
                <a:solidFill>
                  <a:schemeClr val="bg1"/>
                </a:solidFill>
                <a:highlight>
                  <a:srgbClr val="000000"/>
                </a:highlight>
              </a:rPr>
              <a:t>…so the promise holds…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C81718-BF42-2FAC-4A4F-99F7CC427CB1}"/>
              </a:ext>
            </a:extLst>
          </p:cNvPr>
          <p:cNvCxnSpPr>
            <a:cxnSpLocks/>
          </p:cNvCxnSpPr>
          <p:nvPr/>
        </p:nvCxnSpPr>
        <p:spPr>
          <a:xfrm>
            <a:off x="6928539" y="1433237"/>
            <a:ext cx="0" cy="4286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A7DF80-4405-6D71-8017-A9136A877A42}"/>
              </a:ext>
            </a:extLst>
          </p:cNvPr>
          <p:cNvSpPr txBox="1"/>
          <p:nvPr/>
        </p:nvSpPr>
        <p:spPr>
          <a:xfrm>
            <a:off x="7185346" y="2022147"/>
            <a:ext cx="47875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-the concept of </a:t>
            </a:r>
            <a:r>
              <a:rPr lang="en-US" sz="2800" i="1" u="sng" dirty="0">
                <a:solidFill>
                  <a:schemeClr val="bg1"/>
                </a:solidFill>
                <a:highlight>
                  <a:srgbClr val="000000"/>
                </a:highlight>
              </a:rPr>
              <a:t>a specific</a:t>
            </a:r>
            <a:r>
              <a:rPr lang="en-US" sz="2800" u="sng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800" dirty="0"/>
              <a:t>use-case is meaningless</a:t>
            </a:r>
          </a:p>
          <a:p>
            <a:endParaRPr lang="en-US" sz="2800" dirty="0"/>
          </a:p>
          <a:p>
            <a:r>
              <a:rPr lang="en-US" sz="2800" dirty="0"/>
              <a:t>-every industry is affected</a:t>
            </a:r>
          </a:p>
          <a:p>
            <a:endParaRPr lang="en-US" sz="2800" dirty="0"/>
          </a:p>
          <a:p>
            <a:r>
              <a:rPr lang="en-US" sz="2800" dirty="0"/>
              <a:t>-new decentralized autonomous orgs created</a:t>
            </a:r>
          </a:p>
        </p:txBody>
      </p:sp>
    </p:spTree>
    <p:extLst>
      <p:ext uri="{BB962C8B-B14F-4D97-AF65-F5344CB8AC3E}">
        <p14:creationId xmlns:p14="http://schemas.microsoft.com/office/powerpoint/2010/main" val="27219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F79C8-62ED-8E33-3DEB-740BD0B60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14DD4C-9382-8961-8411-9C710C63D6C2}"/>
              </a:ext>
            </a:extLst>
          </p:cNvPr>
          <p:cNvSpPr txBox="1"/>
          <p:nvPr/>
        </p:nvSpPr>
        <p:spPr>
          <a:xfrm>
            <a:off x="4267104" y="2828835"/>
            <a:ext cx="36577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cautions</a:t>
            </a:r>
          </a:p>
        </p:txBody>
      </p:sp>
    </p:spTree>
    <p:extLst>
      <p:ext uri="{BB962C8B-B14F-4D97-AF65-F5344CB8AC3E}">
        <p14:creationId xmlns:p14="http://schemas.microsoft.com/office/powerpoint/2010/main" val="175075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4AF19-C120-BC6F-DEDF-D21BF4EC77A5}"/>
              </a:ext>
            </a:extLst>
          </p:cNvPr>
          <p:cNvSpPr txBox="1"/>
          <p:nvPr/>
        </p:nvSpPr>
        <p:spPr>
          <a:xfrm>
            <a:off x="293511" y="240356"/>
            <a:ext cx="7055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keeps me up at night?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743CA-1ACB-294D-AF9A-676C64DF551D}"/>
              </a:ext>
            </a:extLst>
          </p:cNvPr>
          <p:cNvSpPr txBox="1"/>
          <p:nvPr/>
        </p:nvSpPr>
        <p:spPr>
          <a:xfrm>
            <a:off x="462844" y="1280158"/>
            <a:ext cx="11266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/>
              <a:t>our hubris</a:t>
            </a:r>
            <a:r>
              <a:rPr lang="en-US" sz="2400" b="1" dirty="0">
                <a:sym typeface="Wingdings" pitchFamily="2" charset="2"/>
              </a:rPr>
              <a:t>:</a:t>
            </a:r>
            <a:br>
              <a:rPr lang="en-US" sz="2400" dirty="0"/>
            </a:br>
            <a:r>
              <a:rPr lang="en-US" sz="2400" dirty="0"/>
              <a:t>- lack of understanding of </a:t>
            </a:r>
            <a:r>
              <a:rPr lang="en-US" sz="2400" dirty="0" err="1"/>
              <a:t>genAI</a:t>
            </a:r>
            <a:r>
              <a:rPr lang="en-US" sz="2400" dirty="0"/>
              <a:t>. </a:t>
            </a:r>
            <a:r>
              <a:rPr lang="en-US" sz="2400" i="1" dirty="0">
                <a:solidFill>
                  <a:schemeClr val="bg1"/>
                </a:solidFill>
                <a:highlight>
                  <a:srgbClr val="000000"/>
                </a:highlight>
              </a:rPr>
              <a:t>it’s a new species of computing. </a:t>
            </a:r>
            <a:br>
              <a:rPr lang="en-US" sz="2400" i="1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2400" dirty="0"/>
              <a:t>- lack of effective-governance &amp; awareness of frameworks/tools for sec &amp; mgmt.</a:t>
            </a:r>
            <a:endParaRPr lang="en-US" sz="2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CF07B8-F65A-88D1-40F0-A95A05A8B75E}"/>
              </a:ext>
            </a:extLst>
          </p:cNvPr>
          <p:cNvSpPr txBox="1"/>
          <p:nvPr/>
        </p:nvSpPr>
        <p:spPr>
          <a:xfrm>
            <a:off x="462844" y="2845362"/>
            <a:ext cx="1126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2400" b="1" dirty="0"/>
              <a:t>lack of risk-adjusted thinking:</a:t>
            </a:r>
            <a:br>
              <a:rPr lang="en-US" sz="2400" dirty="0"/>
            </a:br>
            <a:r>
              <a:rPr lang="en-US" sz="2400" dirty="0"/>
              <a:t>- agentic requires we examine patterns, subjective.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risk </a:t>
            </a:r>
            <a:r>
              <a:rPr lang="en-US" sz="2400" i="1" dirty="0">
                <a:solidFill>
                  <a:schemeClr val="bg1"/>
                </a:solidFill>
                <a:highlight>
                  <a:srgbClr val="000000"/>
                </a:highlight>
              </a:rPr>
              <a:t>adjusted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, not risk </a:t>
            </a:r>
            <a:r>
              <a:rPr lang="en-US" sz="2400" i="1" dirty="0">
                <a:solidFill>
                  <a:schemeClr val="bg1"/>
                </a:solidFill>
                <a:highlight>
                  <a:srgbClr val="000000"/>
                </a:highlight>
              </a:rPr>
              <a:t>absolute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305E6-769A-C4AF-229C-0EEA57761AA4}"/>
              </a:ext>
            </a:extLst>
          </p:cNvPr>
          <p:cNvSpPr txBox="1"/>
          <p:nvPr/>
        </p:nvSpPr>
        <p:spPr>
          <a:xfrm>
            <a:off x="462844" y="4041234"/>
            <a:ext cx="11266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2400" b="1" dirty="0"/>
              <a:t>human laziness:</a:t>
            </a:r>
            <a:br>
              <a:rPr lang="en-US" sz="2400" dirty="0"/>
            </a:br>
            <a:r>
              <a:rPr lang="en-US" sz="2400" dirty="0"/>
              <a:t>- </a:t>
            </a:r>
            <a:r>
              <a:rPr lang="en-US" sz="2400" dirty="0" err="1"/>
              <a:t>genai</a:t>
            </a:r>
            <a:r>
              <a:rPr lang="en-US" sz="2400" dirty="0"/>
              <a:t> caters to our insatiable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desire to shirk</a:t>
            </a:r>
            <a:br>
              <a:rPr lang="en-US" sz="2400" dirty="0"/>
            </a:br>
            <a:r>
              <a:rPr lang="en-US" sz="2400" dirty="0"/>
              <a:t>- applying agentic solutions to hi-stakes business processes, too soon.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A02A3-B42F-8E2C-DCC0-BE7277C69993}"/>
              </a:ext>
            </a:extLst>
          </p:cNvPr>
          <p:cNvSpPr txBox="1"/>
          <p:nvPr/>
        </p:nvSpPr>
        <p:spPr>
          <a:xfrm>
            <a:off x="462844" y="5577842"/>
            <a:ext cx="1126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2400" b="1" dirty="0"/>
              <a:t>ironically, not developing agentic solutions:</a:t>
            </a:r>
            <a:br>
              <a:rPr lang="en-US" sz="2400" dirty="0"/>
            </a:br>
            <a:r>
              <a:rPr lang="en-US" sz="2400" dirty="0"/>
              <a:t>- the learning curve for trust, cyber, audit, traceability is steep. </a:t>
            </a:r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</a:rPr>
              <a:t>don’t wait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600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4B3F9-EA2E-B015-054F-9FC0C553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D3DABC-F8CD-A357-CEAC-2EFAF5E21905}"/>
              </a:ext>
            </a:extLst>
          </p:cNvPr>
          <p:cNvSpPr txBox="1"/>
          <p:nvPr/>
        </p:nvSpPr>
        <p:spPr>
          <a:xfrm>
            <a:off x="2440832" y="2274838"/>
            <a:ext cx="7310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finally, remember </a:t>
            </a:r>
          </a:p>
          <a:p>
            <a:pPr algn="ctr"/>
            <a:r>
              <a:rPr lang="en-US" sz="7200" dirty="0"/>
              <a:t>that cat agent?</a:t>
            </a:r>
          </a:p>
        </p:txBody>
      </p:sp>
    </p:spTree>
    <p:extLst>
      <p:ext uri="{BB962C8B-B14F-4D97-AF65-F5344CB8AC3E}">
        <p14:creationId xmlns:p14="http://schemas.microsoft.com/office/powerpoint/2010/main" val="290994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D5019-0F62-0603-330D-D41263B0B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85757D-E500-9152-202C-BE254E95524C}"/>
              </a:ext>
            </a:extLst>
          </p:cNvPr>
          <p:cNvSpPr txBox="1"/>
          <p:nvPr/>
        </p:nvSpPr>
        <p:spPr>
          <a:xfrm>
            <a:off x="328199" y="1259175"/>
            <a:ext cx="209384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/>
              <a:t>he</a:t>
            </a:r>
          </a:p>
          <a:p>
            <a:r>
              <a:rPr lang="en-US" sz="13800" dirty="0" err="1"/>
              <a:t>llo</a:t>
            </a:r>
            <a:endParaRPr lang="en-US" sz="19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C3991-A05F-3C94-3437-A80C7F812E0F}"/>
              </a:ext>
            </a:extLst>
          </p:cNvPr>
          <p:cNvSpPr txBox="1"/>
          <p:nvPr/>
        </p:nvSpPr>
        <p:spPr>
          <a:xfrm>
            <a:off x="3490395" y="674400"/>
            <a:ext cx="837340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/>
              <a:t>Thank you for all you do! It’s crazy times…</a:t>
            </a:r>
          </a:p>
          <a:p>
            <a:endParaRPr lang="en-US" sz="3200" dirty="0"/>
          </a:p>
          <a:p>
            <a:endParaRPr lang="en-US" sz="3200" dirty="0"/>
          </a:p>
          <a:p>
            <a:pPr marL="571500" indent="-571500">
              <a:buFontTx/>
              <a:buChar char="-"/>
            </a:pPr>
            <a:r>
              <a:rPr lang="en-US" sz="3200" b="1" dirty="0"/>
              <a:t>Me: </a:t>
            </a:r>
          </a:p>
          <a:p>
            <a:pPr marL="1028700" lvl="1" indent="-571500">
              <a:buFontTx/>
              <a:buChar char="-"/>
            </a:pPr>
            <a:r>
              <a:rPr lang="en-US" sz="3200" dirty="0"/>
              <a:t>Builder. Leader. Lurker on Reddit </a:t>
            </a:r>
          </a:p>
          <a:p>
            <a:pPr marL="1028700" lvl="1" indent="-571500">
              <a:buFontTx/>
              <a:buChar char="-"/>
            </a:pPr>
            <a:r>
              <a:rPr lang="en-US" sz="3200" dirty="0"/>
              <a:t>Field CTO: Data &amp; AI @ </a:t>
            </a:r>
            <a:r>
              <a:rPr lang="en-US" sz="3200" b="1" dirty="0">
                <a:solidFill>
                  <a:schemeClr val="accent1"/>
                </a:solidFill>
              </a:rPr>
              <a:t>Presidio</a:t>
            </a:r>
          </a:p>
          <a:p>
            <a:pPr marL="1028700" lvl="1" indent="-571500">
              <a:buFontTx/>
              <a:buChar char="-"/>
            </a:pPr>
            <a:r>
              <a:rPr lang="en-US" sz="3200" dirty="0">
                <a:hlinkClick r:id="rId2"/>
              </a:rPr>
              <a:t>evogelpohl@presidio.com</a:t>
            </a:r>
            <a:r>
              <a:rPr lang="en-US" sz="3200" dirty="0"/>
              <a:t> or </a:t>
            </a:r>
            <a:r>
              <a:rPr lang="en-US" sz="3200" dirty="0" err="1"/>
              <a:t>LIn</a:t>
            </a:r>
            <a:endParaRPr lang="en-US" sz="3200" dirty="0"/>
          </a:p>
          <a:p>
            <a:pPr marL="1028700" lvl="1" indent="-571500">
              <a:buFontTx/>
              <a:buChar char="-"/>
            </a:pPr>
            <a:endParaRPr lang="en-US" sz="3200" dirty="0"/>
          </a:p>
          <a:p>
            <a:pPr marL="1028700" lvl="1" indent="-571500">
              <a:buFontTx/>
              <a:buChar char="-"/>
            </a:pPr>
            <a:endParaRPr lang="en-US" sz="3200" dirty="0"/>
          </a:p>
          <a:p>
            <a:pPr marL="571500" indent="-571500">
              <a:buFontTx/>
              <a:buChar char="-"/>
            </a:pPr>
            <a:r>
              <a:rPr lang="en-US" sz="3200" dirty="0"/>
              <a:t>Asking for forgiveness now, I might get </a:t>
            </a:r>
            <a:r>
              <a:rPr lang="en-US" sz="3200" b="1" dirty="0"/>
              <a:t>spicy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DFFBC8-2B92-A163-EA98-B34C492CA383}"/>
              </a:ext>
            </a:extLst>
          </p:cNvPr>
          <p:cNvSpPr/>
          <p:nvPr/>
        </p:nvSpPr>
        <p:spPr>
          <a:xfrm>
            <a:off x="3056153" y="430305"/>
            <a:ext cx="134471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5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3ACC0-6807-5973-09D2-9450A5E0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490" b="20061"/>
          <a:stretch/>
        </p:blipFill>
        <p:spPr>
          <a:xfrm>
            <a:off x="4007556" y="-1117599"/>
            <a:ext cx="10576061" cy="8371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89DF0-C39F-3B69-EADF-789F31A832FF}"/>
              </a:ext>
            </a:extLst>
          </p:cNvPr>
          <p:cNvSpPr txBox="1"/>
          <p:nvPr/>
        </p:nvSpPr>
        <p:spPr>
          <a:xfrm>
            <a:off x="354010" y="86782"/>
            <a:ext cx="3380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the way it started</a:t>
            </a:r>
          </a:p>
        </p:txBody>
      </p:sp>
      <p:sp>
        <p:nvSpPr>
          <p:cNvPr id="7" name="Bent-Up Arrow 6">
            <a:extLst>
              <a:ext uri="{FF2B5EF4-FFF2-40B4-BE49-F238E27FC236}">
                <a16:creationId xmlns:a16="http://schemas.microsoft.com/office/drawing/2014/main" id="{9EEC43C6-05FB-9063-ABD5-E56E42BB6436}"/>
              </a:ext>
            </a:extLst>
          </p:cNvPr>
          <p:cNvSpPr/>
          <p:nvPr/>
        </p:nvSpPr>
        <p:spPr>
          <a:xfrm rot="5400000">
            <a:off x="1213931" y="2777841"/>
            <a:ext cx="757646" cy="1941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3D96A-AA0D-61AD-471C-D4619D44A83E}"/>
              </a:ext>
            </a:extLst>
          </p:cNvPr>
          <p:cNvSpPr txBox="1"/>
          <p:nvPr/>
        </p:nvSpPr>
        <p:spPr>
          <a:xfrm>
            <a:off x="497694" y="2618446"/>
            <a:ext cx="251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guardrails?</a:t>
            </a:r>
          </a:p>
        </p:txBody>
      </p:sp>
    </p:spTree>
    <p:extLst>
      <p:ext uri="{BB962C8B-B14F-4D97-AF65-F5344CB8AC3E}">
        <p14:creationId xmlns:p14="http://schemas.microsoft.com/office/powerpoint/2010/main" val="1213324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22294-41DB-3474-F68B-565E18D9C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EB569D-B979-CEF8-2C7F-440E79AEC3CD}"/>
              </a:ext>
            </a:extLst>
          </p:cNvPr>
          <p:cNvSpPr txBox="1"/>
          <p:nvPr/>
        </p:nvSpPr>
        <p:spPr>
          <a:xfrm>
            <a:off x="9135420" y="110133"/>
            <a:ext cx="273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way it ended…</a:t>
            </a:r>
          </a:p>
        </p:txBody>
      </p:sp>
      <p:sp>
        <p:nvSpPr>
          <p:cNvPr id="7" name="Bent-Up Arrow 6">
            <a:extLst>
              <a:ext uri="{FF2B5EF4-FFF2-40B4-BE49-F238E27FC236}">
                <a16:creationId xmlns:a16="http://schemas.microsoft.com/office/drawing/2014/main" id="{B03D0F00-9751-EFA5-8DD6-1B10299F9FCB}"/>
              </a:ext>
            </a:extLst>
          </p:cNvPr>
          <p:cNvSpPr/>
          <p:nvPr/>
        </p:nvSpPr>
        <p:spPr>
          <a:xfrm rot="5400000">
            <a:off x="906276" y="3155998"/>
            <a:ext cx="1077220" cy="2055277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F5B8D-BE95-7BCD-E633-FC66AE0E0DA9}"/>
              </a:ext>
            </a:extLst>
          </p:cNvPr>
          <p:cNvSpPr txBox="1"/>
          <p:nvPr/>
        </p:nvSpPr>
        <p:spPr>
          <a:xfrm>
            <a:off x="336967" y="2567808"/>
            <a:ext cx="211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simple jail</a:t>
            </a:r>
          </a:p>
          <a:p>
            <a:r>
              <a:rPr lang="en-US" sz="3200" b="1" dirty="0"/>
              <a:t>break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E31B3-08C1-37F1-D4FA-06C23BA3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81" y="79689"/>
            <a:ext cx="2667541" cy="6778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C17B65-8D98-4F01-6FC9-2E971B57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44" y="4471991"/>
            <a:ext cx="6695094" cy="2197311"/>
          </a:xfrm>
          <a:prstGeom prst="rect">
            <a:avLst/>
          </a:prstGeom>
        </p:spPr>
      </p:pic>
      <p:sp>
        <p:nvSpPr>
          <p:cNvPr id="4" name="Bent-Up Arrow 3">
            <a:extLst>
              <a:ext uri="{FF2B5EF4-FFF2-40B4-BE49-F238E27FC236}">
                <a16:creationId xmlns:a16="http://schemas.microsoft.com/office/drawing/2014/main" id="{3584025C-91B5-CFF5-32D8-C7BF9512AB34}"/>
              </a:ext>
            </a:extLst>
          </p:cNvPr>
          <p:cNvSpPr/>
          <p:nvPr/>
        </p:nvSpPr>
        <p:spPr>
          <a:xfrm rot="10800000">
            <a:off x="5758221" y="3371082"/>
            <a:ext cx="757646" cy="90917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F1FD7-8EF4-A875-5A07-8886D4393741}"/>
              </a:ext>
            </a:extLst>
          </p:cNvPr>
          <p:cNvSpPr txBox="1"/>
          <p:nvPr/>
        </p:nvSpPr>
        <p:spPr>
          <a:xfrm>
            <a:off x="6515866" y="3136612"/>
            <a:ext cx="5355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guardrails? hold my beer. </a:t>
            </a:r>
          </a:p>
        </p:txBody>
      </p:sp>
    </p:spTree>
    <p:extLst>
      <p:ext uri="{BB962C8B-B14F-4D97-AF65-F5344CB8AC3E}">
        <p14:creationId xmlns:p14="http://schemas.microsoft.com/office/powerpoint/2010/main" val="682001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56081-7002-B044-212D-A32C393A98B0}"/>
              </a:ext>
            </a:extLst>
          </p:cNvPr>
          <p:cNvSpPr txBox="1"/>
          <p:nvPr/>
        </p:nvSpPr>
        <p:spPr>
          <a:xfrm>
            <a:off x="4123473" y="2875002"/>
            <a:ext cx="39450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024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6D0BE2-95EF-3E50-7B0D-0D039E49B7E5}"/>
              </a:ext>
            </a:extLst>
          </p:cNvPr>
          <p:cNvSpPr txBox="1"/>
          <p:nvPr/>
        </p:nvSpPr>
        <p:spPr>
          <a:xfrm>
            <a:off x="2534768" y="2274838"/>
            <a:ext cx="71224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the agentic-era</a:t>
            </a:r>
          </a:p>
          <a:p>
            <a:pPr algn="ctr"/>
            <a:r>
              <a:rPr lang="en-US" sz="7200" dirty="0"/>
              <a:t>hype </a:t>
            </a:r>
            <a:r>
              <a:rPr lang="en-US" sz="7200" i="1" dirty="0"/>
              <a:t>in</a:t>
            </a:r>
            <a:r>
              <a:rPr lang="en-US" sz="7200" dirty="0"/>
              <a:t> headlines</a:t>
            </a:r>
          </a:p>
        </p:txBody>
      </p:sp>
    </p:spTree>
    <p:extLst>
      <p:ext uri="{BB962C8B-B14F-4D97-AF65-F5344CB8AC3E}">
        <p14:creationId xmlns:p14="http://schemas.microsoft.com/office/powerpoint/2010/main" val="341553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DDD4A2-3160-E3FB-D4EC-9738CCC67379}"/>
              </a:ext>
            </a:extLst>
          </p:cNvPr>
          <p:cNvSpPr txBox="1"/>
          <p:nvPr/>
        </p:nvSpPr>
        <p:spPr>
          <a:xfrm>
            <a:off x="176402" y="2317074"/>
            <a:ext cx="11839196" cy="35702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3200" b="0" i="0" u="none" strike="noStrike" dirty="0">
                <a:solidFill>
                  <a:srgbClr val="1C1A1A"/>
                </a:solidFill>
                <a:effectLst/>
                <a:latin typeface="SofiaPro-Light"/>
              </a:rPr>
              <a:t>“Generative AI is now entering the dawn of ‘</a:t>
            </a:r>
            <a:r>
              <a:rPr lang="en-US" sz="5400" b="1" i="0" u="none" strike="noStrike" dirty="0" err="1">
                <a:solidFill>
                  <a:srgbClr val="1C1A1A"/>
                </a:solidFill>
                <a:effectLst/>
                <a:highlight>
                  <a:srgbClr val="FFFF00"/>
                </a:highlight>
                <a:latin typeface="SofiaPro-Light"/>
              </a:rPr>
              <a:t>agentification</a:t>
            </a:r>
            <a:r>
              <a:rPr lang="en-US" sz="3200" b="0" i="0" u="none" strike="noStrike" dirty="0">
                <a:solidFill>
                  <a:srgbClr val="1C1A1A"/>
                </a:solidFill>
                <a:effectLst/>
                <a:latin typeface="SofiaPro-Light"/>
              </a:rPr>
              <a:t>’ …</a:t>
            </a:r>
            <a:endParaRPr lang="en-US" sz="3200" dirty="0">
              <a:solidFill>
                <a:srgbClr val="1C1A1A"/>
              </a:solidFill>
              <a:latin typeface="SofiaPro-Light"/>
            </a:endParaRPr>
          </a:p>
          <a:p>
            <a:pPr algn="l"/>
            <a:r>
              <a:rPr lang="en-US" sz="3200" b="0" i="0" u="none" strike="noStrike" dirty="0">
                <a:solidFill>
                  <a:srgbClr val="1C1A1A"/>
                </a:solidFill>
                <a:effectLst/>
                <a:latin typeface="SofiaPro-Light"/>
              </a:rPr>
              <a:t>In fact</a:t>
            </a:r>
            <a:r>
              <a:rPr lang="en-US" sz="3200" dirty="0">
                <a:solidFill>
                  <a:srgbClr val="1C1A1A"/>
                </a:solidFill>
                <a:latin typeface="SofiaPro-Light"/>
              </a:rPr>
              <a:t>, according to a </a:t>
            </a:r>
            <a:r>
              <a:rPr lang="en-US" sz="3200" b="0" i="0" u="none" strike="noStrike" dirty="0">
                <a:solidFill>
                  <a:srgbClr val="1C1A1A"/>
                </a:solidFill>
                <a:effectLst/>
                <a:latin typeface="SofiaPro-Light"/>
              </a:rPr>
              <a:t>survey of 1,500 top executives globally, </a:t>
            </a:r>
            <a:r>
              <a:rPr lang="en-US" sz="4400" b="1" i="0" u="none" strike="noStrike" dirty="0">
                <a:solidFill>
                  <a:srgbClr val="1C1A1A"/>
                </a:solidFill>
                <a:effectLst/>
                <a:highlight>
                  <a:srgbClr val="FFFF00"/>
                </a:highlight>
                <a:latin typeface="SofiaPro-Light"/>
              </a:rPr>
              <a:t>32% </a:t>
            </a:r>
            <a:r>
              <a:rPr lang="en-US" sz="3200" b="0" i="0" u="none" strike="noStrike" dirty="0">
                <a:solidFill>
                  <a:srgbClr val="1C1A1A"/>
                </a:solidFill>
                <a:effectLst/>
                <a:latin typeface="SofiaPro-Light"/>
              </a:rPr>
              <a:t>of them place </a:t>
            </a:r>
            <a:r>
              <a:rPr lang="en-US" sz="4800" b="1" i="0" u="none" strike="noStrike" dirty="0">
                <a:solidFill>
                  <a:srgbClr val="1C1A1A"/>
                </a:solidFill>
                <a:effectLst/>
                <a:highlight>
                  <a:srgbClr val="FFFF00"/>
                </a:highlight>
                <a:latin typeface="SofiaPro-Light"/>
              </a:rPr>
              <a:t>AI agents as the top technology trend in data &amp; AI for 2025</a:t>
            </a:r>
            <a:r>
              <a:rPr lang="en-US" sz="3200" b="0" i="0" u="none" strike="noStrike" dirty="0">
                <a:solidFill>
                  <a:srgbClr val="1C1A1A"/>
                </a:solidFill>
                <a:effectLst/>
                <a:latin typeface="SofiaPro-Light"/>
              </a:rPr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394912-FA0B-9F8B-D6DB-1ADA4C020E73}"/>
              </a:ext>
            </a:extLst>
          </p:cNvPr>
          <p:cNvGrpSpPr/>
          <p:nvPr/>
        </p:nvGrpSpPr>
        <p:grpSpPr>
          <a:xfrm>
            <a:off x="176402" y="724836"/>
            <a:ext cx="7946834" cy="1476498"/>
            <a:chOff x="615244" y="499057"/>
            <a:chExt cx="5887156" cy="10938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2C5313-E8B4-C5F4-5C8D-B3586180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244" y="584799"/>
              <a:ext cx="5887156" cy="10080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F07744-2D3F-9BF3-D752-5155CB9BE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8709" y="499057"/>
              <a:ext cx="1422400" cy="55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449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93B41-0C7B-0C53-F886-328B614321B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45218" y="158044"/>
            <a:ext cx="11073171" cy="660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044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202B9-7D63-B43C-60ED-012693B3C96B}"/>
              </a:ext>
            </a:extLst>
          </p:cNvPr>
          <p:cNvSpPr txBox="1"/>
          <p:nvPr/>
        </p:nvSpPr>
        <p:spPr>
          <a:xfrm>
            <a:off x="231037" y="108895"/>
            <a:ext cx="8911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/>
              <a:t>wait!?   a simple calculator?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2E53C2-2A7E-F750-7FBE-09EE4E0F0540}"/>
              </a:ext>
            </a:extLst>
          </p:cNvPr>
          <p:cNvGrpSpPr/>
          <p:nvPr/>
        </p:nvGrpSpPr>
        <p:grpSpPr>
          <a:xfrm>
            <a:off x="1478276" y="1032225"/>
            <a:ext cx="9503681" cy="5604735"/>
            <a:chOff x="1344159" y="1073425"/>
            <a:chExt cx="9503681" cy="56047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40DEA3-4285-E9C9-7680-744B152A6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159" y="1073425"/>
              <a:ext cx="9503681" cy="560473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6302B6-08C1-59C2-524E-0EDE8056E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6877" r="63136" b="6030"/>
            <a:stretch/>
          </p:blipFill>
          <p:spPr>
            <a:xfrm>
              <a:off x="1638407" y="5731564"/>
              <a:ext cx="3503437" cy="397565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820D47E-3937-1B6E-E987-87B2CBDA8E6C}"/>
              </a:ext>
            </a:extLst>
          </p:cNvPr>
          <p:cNvGrpSpPr/>
          <p:nvPr/>
        </p:nvGrpSpPr>
        <p:grpSpPr>
          <a:xfrm>
            <a:off x="101600" y="2878666"/>
            <a:ext cx="11988800" cy="4346222"/>
            <a:chOff x="4425244" y="4154310"/>
            <a:chExt cx="8206977" cy="2703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DBD15C-389A-3F92-FF72-C3ECA1A02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4139"/>
            <a:stretch/>
          </p:blipFill>
          <p:spPr>
            <a:xfrm>
              <a:off x="4425244" y="4154310"/>
              <a:ext cx="8206977" cy="270368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306123-3391-2185-361B-37D7E0AA4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6877" r="63136" b="6030"/>
            <a:stretch/>
          </p:blipFill>
          <p:spPr>
            <a:xfrm>
              <a:off x="4679344" y="6040560"/>
              <a:ext cx="3025420" cy="343320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690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16ADEB-3E2C-EEEE-05AF-79448C1D4CD7}"/>
              </a:ext>
            </a:extLst>
          </p:cNvPr>
          <p:cNvSpPr txBox="1"/>
          <p:nvPr/>
        </p:nvSpPr>
        <p:spPr>
          <a:xfrm>
            <a:off x="635724" y="2151727"/>
            <a:ext cx="1092055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ok… so what the</a:t>
            </a:r>
          </a:p>
          <a:p>
            <a:pPr algn="ctr"/>
            <a:r>
              <a:rPr lang="en-US" sz="9600" dirty="0"/>
              <a:t>@#$@$ is an agent?</a:t>
            </a:r>
          </a:p>
        </p:txBody>
      </p:sp>
    </p:spTree>
    <p:extLst>
      <p:ext uri="{BB962C8B-B14F-4D97-AF65-F5344CB8AC3E}">
        <p14:creationId xmlns:p14="http://schemas.microsoft.com/office/powerpoint/2010/main" val="197358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2482EB-5939-45FD-14A8-7FAE19145A07}"/>
              </a:ext>
            </a:extLst>
          </p:cNvPr>
          <p:cNvSpPr txBox="1"/>
          <p:nvPr/>
        </p:nvSpPr>
        <p:spPr>
          <a:xfrm>
            <a:off x="1444294" y="293308"/>
            <a:ext cx="946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/>
              <a:t>first. terms matter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F9FC8-1F17-C5ED-8DA2-66B811DE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00" y="1546126"/>
            <a:ext cx="8620800" cy="48116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D64A52-3D34-1F14-E821-E44B47362883}"/>
              </a:ext>
            </a:extLst>
          </p:cNvPr>
          <p:cNvSpPr txBox="1"/>
          <p:nvPr/>
        </p:nvSpPr>
        <p:spPr>
          <a:xfrm>
            <a:off x="10656711" y="5988403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endearing</a:t>
            </a:r>
          </a:p>
        </p:txBody>
      </p:sp>
    </p:spTree>
    <p:extLst>
      <p:ext uri="{BB962C8B-B14F-4D97-AF65-F5344CB8AC3E}">
        <p14:creationId xmlns:p14="http://schemas.microsoft.com/office/powerpoint/2010/main" val="170758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B4E82-4E9F-75D5-3755-5BFB0E948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93F735-D00B-1E7F-12B0-44D851CF075D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ai convention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0E20A-67D4-DBB5-C0DF-CEA2E1AEB68B}"/>
              </a:ext>
            </a:extLst>
          </p:cNvPr>
          <p:cNvSpPr/>
          <p:nvPr/>
        </p:nvSpPr>
        <p:spPr>
          <a:xfrm>
            <a:off x="304800" y="1332089"/>
            <a:ext cx="3420533" cy="49106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MODELS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LLMs | SLMs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transformer based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____________________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400" i="1" dirty="0">
                <a:solidFill>
                  <a:schemeClr val="tx1"/>
                </a:solidFill>
              </a:rPr>
              <a:t>think</a:t>
            </a:r>
            <a:r>
              <a:rPr lang="en-US" sz="2400" dirty="0">
                <a:solidFill>
                  <a:schemeClr val="tx1"/>
                </a:solidFill>
              </a:rPr>
              <a:t>… gpt-4o &amp; o1, </a:t>
            </a:r>
            <a:r>
              <a:rPr lang="en-US" sz="2400" dirty="0" err="1">
                <a:solidFill>
                  <a:schemeClr val="tx1"/>
                </a:solidFill>
              </a:rPr>
              <a:t>deepseek’s</a:t>
            </a:r>
            <a:r>
              <a:rPr lang="en-US" sz="2400" dirty="0">
                <a:solidFill>
                  <a:schemeClr val="tx1"/>
                </a:solidFill>
              </a:rPr>
              <a:t>, llama 3.x, </a:t>
            </a:r>
            <a:r>
              <a:rPr lang="en-US" sz="2400" dirty="0" err="1">
                <a:solidFill>
                  <a:schemeClr val="tx1"/>
                </a:solidFill>
              </a:rPr>
              <a:t>gemini</a:t>
            </a:r>
            <a:r>
              <a:rPr lang="en-US" sz="2400" dirty="0">
                <a:solidFill>
                  <a:schemeClr val="tx1"/>
                </a:solidFill>
              </a:rPr>
              <a:t> 2.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____________________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trained &amp; tuned for conversation, code/syntax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or media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DB5B67-56DA-BF70-9E29-FA0D006EDB80}"/>
              </a:ext>
            </a:extLst>
          </p:cNvPr>
          <p:cNvSpPr/>
          <p:nvPr/>
        </p:nvSpPr>
        <p:spPr>
          <a:xfrm>
            <a:off x="4363155" y="1332088"/>
            <a:ext cx="3420533" cy="49106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ASSISTANTS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apps, bots</a:t>
            </a:r>
            <a:r>
              <a:rPr lang="en-US" sz="2000" dirty="0">
                <a:solidFill>
                  <a:schemeClr val="tx1"/>
                </a:solidFill>
              </a:rPr>
              <a:t> that </a:t>
            </a:r>
            <a:r>
              <a:rPr lang="en-US" sz="2000" i="1" dirty="0">
                <a:solidFill>
                  <a:schemeClr val="tx1"/>
                </a:solidFill>
              </a:rPr>
              <a:t>use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LLMs and SLMs + chat UIs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____________________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400" i="1" dirty="0">
                <a:solidFill>
                  <a:schemeClr val="tx1"/>
                </a:solidFill>
              </a:rPr>
              <a:t>think</a:t>
            </a:r>
            <a:r>
              <a:rPr lang="en-US" sz="2400" dirty="0">
                <a:solidFill>
                  <a:schemeClr val="tx1"/>
                </a:solidFill>
              </a:rPr>
              <a:t>… </a:t>
            </a:r>
            <a:r>
              <a:rPr lang="en-US" sz="2400" dirty="0" err="1">
                <a:solidFill>
                  <a:schemeClr val="tx1"/>
                </a:solidFill>
              </a:rPr>
              <a:t>chat.com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google.com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meta.ai</a:t>
            </a:r>
            <a:r>
              <a:rPr lang="en-US" sz="2400" dirty="0">
                <a:solidFill>
                  <a:schemeClr val="tx1"/>
                </a:solidFill>
              </a:rPr>
              <a:t>, copilot/</a:t>
            </a:r>
            <a:r>
              <a:rPr lang="en-US" sz="2400" dirty="0" err="1">
                <a:solidFill>
                  <a:schemeClr val="tx1"/>
                </a:solidFill>
              </a:rPr>
              <a:t>office.com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____________________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</a:rPr>
              <a:t>use </a:t>
            </a:r>
            <a:r>
              <a:rPr lang="en-US" sz="2000" b="1" i="1" dirty="0">
                <a:solidFill>
                  <a:schemeClr val="tx1"/>
                </a:solidFill>
              </a:rPr>
              <a:t>MODELS</a:t>
            </a:r>
            <a:r>
              <a:rPr lang="en-US" sz="2000" i="1" dirty="0">
                <a:solidFill>
                  <a:schemeClr val="tx1"/>
                </a:solidFill>
              </a:rPr>
              <a:t> + </a:t>
            </a:r>
            <a:r>
              <a:rPr lang="en-US" sz="2000" i="1" dirty="0" err="1">
                <a:solidFill>
                  <a:schemeClr val="tx1"/>
                </a:solidFill>
              </a:rPr>
              <a:t>webUIs</a:t>
            </a:r>
            <a:r>
              <a:rPr lang="en-US" sz="2000" i="1" dirty="0">
                <a:solidFill>
                  <a:schemeClr val="tx1"/>
                </a:solidFill>
              </a:rPr>
              <a:t> + memory + ‘chat w/ your data, web or write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64B90-B735-3713-7FA7-DAD23B5AF429}"/>
              </a:ext>
            </a:extLst>
          </p:cNvPr>
          <p:cNvSpPr/>
          <p:nvPr/>
        </p:nvSpPr>
        <p:spPr>
          <a:xfrm>
            <a:off x="8421510" y="1332087"/>
            <a:ext cx="3420533" cy="49106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AGENTS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AI + ‘apps’ </a:t>
            </a:r>
            <a:r>
              <a:rPr lang="en-US" sz="2000" dirty="0">
                <a:solidFill>
                  <a:schemeClr val="tx1"/>
                </a:solidFill>
              </a:rPr>
              <a:t>that do work for you. 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____________________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we’ll talk about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 3 types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quickly next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____________________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goal of </a:t>
            </a:r>
            <a:r>
              <a:rPr lang="en-US" sz="2000" b="1" dirty="0">
                <a:solidFill>
                  <a:schemeClr val="tx1"/>
                </a:solidFill>
              </a:rPr>
              <a:t>performing</a:t>
            </a:r>
            <a:r>
              <a:rPr lang="en-US" sz="2000" dirty="0">
                <a:solidFill>
                  <a:schemeClr val="tx1"/>
                </a:solidFill>
              </a:rPr>
              <a:t> task-work that is repetitive, process-bound or unstructured</a:t>
            </a:r>
          </a:p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754</Words>
  <Application>Microsoft Macintosh PowerPoint</Application>
  <PresentationFormat>Widescreen</PresentationFormat>
  <Paragraphs>136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SofiaPro-Light</vt:lpstr>
      <vt:lpstr>Wingdings</vt:lpstr>
      <vt:lpstr>Office Theme</vt:lpstr>
      <vt:lpstr>The Agentic 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Vogelpohl, Eric</dc:creator>
  <cp:lastModifiedBy>Vogelpohl, Eric</cp:lastModifiedBy>
  <cp:revision>6</cp:revision>
  <dcterms:created xsi:type="dcterms:W3CDTF">2025-01-30T20:52:25Z</dcterms:created>
  <dcterms:modified xsi:type="dcterms:W3CDTF">2025-01-31T21:19:28Z</dcterms:modified>
</cp:coreProperties>
</file>